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9" r:id="rId2"/>
    <p:sldId id="380" r:id="rId3"/>
    <p:sldId id="381" r:id="rId4"/>
    <p:sldId id="416" r:id="rId5"/>
    <p:sldId id="386" r:id="rId6"/>
    <p:sldId id="387" r:id="rId7"/>
    <p:sldId id="385" r:id="rId8"/>
    <p:sldId id="384" r:id="rId9"/>
    <p:sldId id="389" r:id="rId10"/>
    <p:sldId id="317" r:id="rId11"/>
    <p:sldId id="393" r:id="rId12"/>
    <p:sldId id="390" r:id="rId13"/>
    <p:sldId id="391" r:id="rId14"/>
    <p:sldId id="392" r:id="rId15"/>
    <p:sldId id="424" r:id="rId16"/>
    <p:sldId id="417" r:id="rId17"/>
    <p:sldId id="421" r:id="rId18"/>
    <p:sldId id="420" r:id="rId19"/>
    <p:sldId id="422" r:id="rId20"/>
    <p:sldId id="423" r:id="rId21"/>
    <p:sldId id="418" r:id="rId22"/>
    <p:sldId id="419" r:id="rId23"/>
    <p:sldId id="378" r:id="rId24"/>
    <p:sldId id="39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5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83374" autoAdjust="0"/>
  </p:normalViewPr>
  <p:slideViewPr>
    <p:cSldViewPr>
      <p:cViewPr varScale="1">
        <p:scale>
          <a:sx n="95" d="100"/>
          <a:sy n="95" d="100"/>
        </p:scale>
        <p:origin x="214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BD19-06C1-4862-AD7C-D1F300368C32}" type="datetimeFigureOut">
              <a:rPr lang="es-CO" smtClean="0"/>
              <a:t>19/03/2018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9CF54-EBB7-4203-8878-E2FD0A3E8DE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130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Data </a:t>
            </a:r>
            <a:r>
              <a:rPr lang="es-CO" dirty="0" err="1"/>
              <a:t>analysis</a:t>
            </a:r>
            <a:r>
              <a:rPr lang="es-CO" baseline="0" dirty="0"/>
              <a:t>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81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http://dilbert.com/strip/2013-02-02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587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9CF54-EBB7-4203-8878-E2FD0A3E8DEA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116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A81700AA-2C1B-4A7E-A4C0-433EB4DD36BF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086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2730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29225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93035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0088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42201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693345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6475-B440-4949-A9EE-C06DEBB9FD7D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2141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F09F-045D-4542-9109-B3AE81BD1E21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883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8DE9-4560-4973-921C-03AFB3FE5EA1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80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0DDE5-719C-4FFE-A6E2-73F0B2958E80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294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AAFFA-4E93-4248-A87E-1CF06211A422}" type="datetime1">
              <a:rPr lang="es-CO" smtClean="0"/>
              <a:t>19/03/2018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631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2B9B-92D9-4953-B24D-FBDBD39BBC7D}" type="datetime1">
              <a:rPr lang="es-CO" smtClean="0"/>
              <a:t>19/03/2018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5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434514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3FCC-0D1F-46EF-87C4-B8A61CEB2461}" type="datetime1">
              <a:rPr lang="es-CO" smtClean="0"/>
              <a:t>19/03/2018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70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F7B5-9F67-42C2-9CFF-042BF06CE481}" type="datetime1">
              <a:rPr lang="es-CO" smtClean="0"/>
              <a:t>19/03/2018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64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B0A4-6542-4392-8824-B30ADC61C509}" type="datetime1">
              <a:rPr lang="es-CO" smtClean="0"/>
              <a:t>19/03/2018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721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60A8DA-A08E-4B4F-B9BF-9000AF9C7E07}" type="datetime1">
              <a:rPr lang="es-CO" smtClean="0"/>
              <a:t>19/03/2018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1BFE73-8E96-4A5B-8D91-0F7F08A77A42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713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4.jpeg"/><Relationship Id="rId12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Ciencia de datos y ciberseguridad</a:t>
            </a:r>
          </a:p>
          <a:p>
            <a:pPr marL="0" indent="0" algn="ctr">
              <a:buNone/>
            </a:pPr>
            <a:endParaRPr lang="es-CO" sz="4500" dirty="0"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</a:t>
            </a:fld>
            <a:endParaRPr lang="es-CO"/>
          </a:p>
        </p:txBody>
      </p:sp>
      <p:sp>
        <p:nvSpPr>
          <p:cNvPr id="4" name="2 Subtítulo"/>
          <p:cNvSpPr txBox="1">
            <a:spLocks/>
          </p:cNvSpPr>
          <p:nvPr/>
        </p:nvSpPr>
        <p:spPr>
          <a:xfrm>
            <a:off x="1371600" y="393305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MSc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. Christian Camilo Urcuqui López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Research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 and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Development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 Leader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I2t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Research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Group</a:t>
            </a:r>
            <a:r>
              <a:rPr lang="es-CO" sz="2800" dirty="0">
                <a:solidFill>
                  <a:schemeClr val="tx1">
                    <a:tint val="75000"/>
                  </a:schemeClr>
                </a:solidFill>
              </a:rPr>
              <a:t>, Universidad </a:t>
            </a:r>
            <a:r>
              <a:rPr lang="es-CO" sz="2800" dirty="0" err="1">
                <a:solidFill>
                  <a:schemeClr val="tx1">
                    <a:tint val="75000"/>
                  </a:schemeClr>
                </a:solidFill>
              </a:rPr>
              <a:t>Icesi</a:t>
            </a:r>
            <a:endParaRPr lang="es-CO" sz="280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4" descr="Imagen relacionada">
            <a:extLst>
              <a:ext uri="{FF2B5EF4-FFF2-40B4-BE49-F238E27FC236}">
                <a16:creationId xmlns:a16="http://schemas.microsoft.com/office/drawing/2014/main" id="{D68E92C5-BB2E-4450-AD04-C99EB55A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n relacionada">
            <a:extLst>
              <a:ext uri="{FF2B5EF4-FFF2-40B4-BE49-F238E27FC236}">
                <a16:creationId xmlns:a16="http://schemas.microsoft.com/office/drawing/2014/main" id="{FD03DB69-A7A6-4D21-8C89-E943EA786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07" y="6193342"/>
            <a:ext cx="1377693" cy="66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dyn.web.whatsapp.com/pp?t=l&amp;u=573147558713-1510666685%40g.us&amp;i=1510667588&amp;e=https%3A%2F%2Fpps.whatsapp.net%2Fv%2Ft61.11540-24%2F23418829_1742873372687975_7326299207143260160_n.jpg%3Foe%3D5A19C3C6%26oh%3D7af826e9d9fca7b53ff7d746adfc9e3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8515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10</a:t>
            </a:fld>
            <a:endParaRPr lang="es-CO"/>
          </a:p>
        </p:txBody>
      </p:sp>
      <p:pic>
        <p:nvPicPr>
          <p:cNvPr id="7170" name="Picture 2" descr=" - Dilbert by Scott Ad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204864"/>
            <a:ext cx="857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0" y="5133365"/>
            <a:ext cx="91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Figura 2. </a:t>
            </a:r>
            <a:r>
              <a:rPr lang="es-CO" dirty="0" err="1"/>
              <a:t>Dilbert</a:t>
            </a:r>
            <a:r>
              <a:rPr lang="es-CO" dirty="0"/>
              <a:t> – Machine </a:t>
            </a:r>
            <a:r>
              <a:rPr lang="es-CO" dirty="0" err="1"/>
              <a:t>Learning</a:t>
            </a:r>
            <a:r>
              <a:rPr lang="es-CO" dirty="0"/>
              <a:t> [4]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9" name="Picture 4" descr="Imagen relacionada">
            <a:extLst>
              <a:ext uri="{FF2B5EF4-FFF2-40B4-BE49-F238E27FC236}">
                <a16:creationId xmlns:a16="http://schemas.microsoft.com/office/drawing/2014/main" id="{CB9F7489-4116-43DA-A91B-936D1B2B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imagen puede contener: texto">
            <a:extLst>
              <a:ext uri="{FF2B5EF4-FFF2-40B4-BE49-F238E27FC236}">
                <a16:creationId xmlns:a16="http://schemas.microsoft.com/office/drawing/2014/main" id="{5B877229-E80C-4AF1-A696-D3B76C61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36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</a:t>
            </a:r>
            <a:r>
              <a:rPr lang="es-CO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es-CO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11</a:t>
            </a:fld>
            <a:endParaRPr lang="es-CO"/>
          </a:p>
        </p:txBody>
      </p:sp>
      <p:pic>
        <p:nvPicPr>
          <p:cNvPr id="8194" name="Picture 2" descr="Resultado de imagen para netf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4744"/>
            <a:ext cx="3912369" cy="220070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visual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05" y="3587289"/>
            <a:ext cx="6073789" cy="255813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n para self driving ca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12" y="1417638"/>
            <a:ext cx="3751135" cy="212173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>
            <a:extLst>
              <a:ext uri="{FF2B5EF4-FFF2-40B4-BE49-F238E27FC236}">
                <a16:creationId xmlns:a16="http://schemas.microsoft.com/office/drawing/2014/main" id="{2B80990E-F92D-4BC5-A1C2-89EAFE840AF6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8" name="Picture 4" descr="Imagen relacionada">
            <a:extLst>
              <a:ext uri="{FF2B5EF4-FFF2-40B4-BE49-F238E27FC236}">
                <a16:creationId xmlns:a16="http://schemas.microsoft.com/office/drawing/2014/main" id="{F1755CA7-333A-4FAD-9786-9310CB71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a imagen puede contener: texto">
            <a:extLst>
              <a:ext uri="{FF2B5EF4-FFF2-40B4-BE49-F238E27FC236}">
                <a16:creationId xmlns:a16="http://schemas.microsoft.com/office/drawing/2014/main" id="{F68234FE-EBA2-4130-9205-30489BAA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45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12</a:t>
            </a:fld>
            <a:endParaRPr lang="es-CO"/>
          </a:p>
        </p:txBody>
      </p:sp>
      <p:pic>
        <p:nvPicPr>
          <p:cNvPr id="10242" name="Picture 2" descr="Resultado de imagen para traditional programming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86657"/>
            <a:ext cx="4044417" cy="30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50681517-7AE2-4CB2-985C-08D91F7CC4AD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0D86CEE-A510-4054-BA31-8B8A0179EE07}"/>
              </a:ext>
            </a:extLst>
          </p:cNvPr>
          <p:cNvSpPr txBox="1">
            <a:spLocks/>
          </p:cNvSpPr>
          <p:nvPr/>
        </p:nvSpPr>
        <p:spPr>
          <a:xfrm>
            <a:off x="4211960" y="1786657"/>
            <a:ext cx="4629441" cy="2938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CO" sz="2800" dirty="0"/>
              <a:t>El aprendizaje de máquina es la ciencia que hace parte de la Inteligencia artificial que permite a los computadores aprender, sin ser programados de forma explicita [5].</a:t>
            </a:r>
          </a:p>
          <a:p>
            <a:endParaRPr lang="es-CO" sz="2800" dirty="0"/>
          </a:p>
        </p:txBody>
      </p:sp>
      <p:pic>
        <p:nvPicPr>
          <p:cNvPr id="11" name="Picture 4" descr="Imagen relacionada">
            <a:extLst>
              <a:ext uri="{FF2B5EF4-FFF2-40B4-BE49-F238E27FC236}">
                <a16:creationId xmlns:a16="http://schemas.microsoft.com/office/drawing/2014/main" id="{CB9F7489-4116-43DA-A91B-936D1B2B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 imagen puede contener: texto">
            <a:extLst>
              <a:ext uri="{FF2B5EF4-FFF2-40B4-BE49-F238E27FC236}">
                <a16:creationId xmlns:a16="http://schemas.microsoft.com/office/drawing/2014/main" id="{99301122-F7AC-4C84-86D2-A94490EF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7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9012" y="1628800"/>
            <a:ext cx="7772400" cy="36491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O" sz="2800" dirty="0"/>
              <a:t>Inteligencia artificial – Machine </a:t>
            </a:r>
            <a:r>
              <a:rPr lang="es-CO" sz="2800" dirty="0" err="1"/>
              <a:t>Learning</a:t>
            </a:r>
            <a:endParaRPr lang="es-CO" sz="2800" dirty="0"/>
          </a:p>
          <a:p>
            <a:pPr marL="0" lvl="0" indent="0">
              <a:buNone/>
            </a:pPr>
            <a:endParaRPr lang="es-ES_tradnl" sz="2800" dirty="0"/>
          </a:p>
          <a:p>
            <a:pPr marL="0" lvl="0" indent="0" algn="just">
              <a:buNone/>
            </a:pPr>
            <a:r>
              <a:rPr lang="es-CO" sz="2800" dirty="0"/>
              <a:t>Busca que un sistema tenga la capacidad de aprender en entornos variables sin ser programado de forma explícita. </a:t>
            </a:r>
            <a:endParaRPr lang="es-ES_tradnl" sz="2800" dirty="0"/>
          </a:p>
          <a:p>
            <a:r>
              <a:rPr lang="es-ES_tradnl" sz="2800" dirty="0"/>
              <a:t>Aprendizaje supervisado.</a:t>
            </a:r>
          </a:p>
          <a:p>
            <a:r>
              <a:rPr lang="es-ES_tradnl" sz="2800" dirty="0"/>
              <a:t>Aprendizaje no supervisado.</a:t>
            </a:r>
          </a:p>
          <a:p>
            <a:r>
              <a:rPr lang="es-ES_tradnl" sz="2800" dirty="0"/>
              <a:t>Aprendizaje </a:t>
            </a:r>
            <a:r>
              <a:rPr lang="es-ES_tradnl" sz="2800" dirty="0" err="1"/>
              <a:t>semisupervisado</a:t>
            </a:r>
            <a:r>
              <a:rPr lang="es-ES_tradnl" sz="2800" dirty="0"/>
              <a:t>.</a:t>
            </a:r>
          </a:p>
          <a:p>
            <a:r>
              <a:rPr lang="es-ES_tradnl" sz="2800" dirty="0"/>
              <a:t>Aprendizaje por refuerzo.</a:t>
            </a:r>
            <a:endParaRPr lang="es-CO" sz="2800" dirty="0"/>
          </a:p>
          <a:p>
            <a:endParaRPr lang="es-CO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13</a:t>
            </a:fld>
            <a:endParaRPr lang="es-CO"/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1C3537AC-CF97-402D-B38C-1876BDC25B59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B2AA0A9A-3F80-42E6-910D-44C5AA16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supervised learning">
            <a:extLst>
              <a:ext uri="{FF2B5EF4-FFF2-40B4-BE49-F238E27FC236}">
                <a16:creationId xmlns:a16="http://schemas.microsoft.com/office/drawing/2014/main" id="{07A03EBE-CFD5-4BDE-A573-58A23D43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35" y="3249764"/>
            <a:ext cx="4145594" cy="25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imagen puede contener: texto">
            <a:extLst>
              <a:ext uri="{FF2B5EF4-FFF2-40B4-BE49-F238E27FC236}">
                <a16:creationId xmlns:a16="http://schemas.microsoft.com/office/drawing/2014/main" id="{EE91D8FB-E2C0-4D74-B299-D7970FA6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7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09837" y="1198328"/>
            <a:ext cx="7772400" cy="3649133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s-CO" sz="2400" dirty="0"/>
              <a:t>Clasificación: predecir la categoría de un ítem.</a:t>
            </a:r>
          </a:p>
          <a:p>
            <a:pPr lvl="1"/>
            <a:r>
              <a:rPr lang="es-CO" sz="2400" dirty="0"/>
              <a:t>Regresión: predecir un valor continuo.</a:t>
            </a:r>
          </a:p>
          <a:p>
            <a:pPr lvl="1"/>
            <a:r>
              <a:rPr lang="es-CO" sz="2400" dirty="0"/>
              <a:t>Detección de anomalías.</a:t>
            </a:r>
          </a:p>
          <a:p>
            <a:pPr lvl="1"/>
            <a:r>
              <a:rPr lang="es-CO" sz="2400" dirty="0" err="1"/>
              <a:t>Clustering</a:t>
            </a:r>
            <a:r>
              <a:rPr lang="es-CO" sz="2400" dirty="0"/>
              <a:t>: encontrar grupos de elementos similares.</a:t>
            </a:r>
          </a:p>
          <a:p>
            <a:pPr lvl="1"/>
            <a:r>
              <a:rPr lang="es-CO" sz="2400" dirty="0"/>
              <a:t>Asociaciones: encontrar reglas de concurrencia.</a:t>
            </a:r>
          </a:p>
          <a:p>
            <a:pPr lvl="1"/>
            <a:r>
              <a:rPr lang="es-CO" sz="2400" dirty="0"/>
              <a:t>Secuencias: encontrar secuencias de eventos.</a:t>
            </a:r>
          </a:p>
          <a:p>
            <a:pPr lvl="1"/>
            <a:r>
              <a:rPr lang="es-CO" sz="2400" dirty="0"/>
              <a:t>Resumen: simplificar la representación de información.</a:t>
            </a:r>
          </a:p>
          <a:p>
            <a:pPr lvl="1"/>
            <a:r>
              <a:rPr lang="es-CO" sz="2400" dirty="0"/>
              <a:t>Visualización: facilitar la comprensión y el descubrimiento.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14</a:t>
            </a:fld>
            <a:endParaRPr lang="es-CO"/>
          </a:p>
        </p:txBody>
      </p:sp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64F0297F-470C-4F02-9229-1D8C3F7C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08FC4D29-9DD7-440C-B70A-90A275C25F33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</a:t>
            </a:r>
          </a:p>
        </p:txBody>
      </p:sp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D94D7E98-1E6E-4D85-A291-1551DD66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71" y="4847461"/>
            <a:ext cx="3893658" cy="1907892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 imagen puede contener: texto">
            <a:extLst>
              <a:ext uri="{FF2B5EF4-FFF2-40B4-BE49-F238E27FC236}">
                <a16:creationId xmlns:a16="http://schemas.microsoft.com/office/drawing/2014/main" id="{802347C8-1342-4C08-9B8B-E115EF5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8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42F21-AA32-4317-B8DD-F09F2A12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1B2243-D3B7-41AA-B68D-A48DB784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15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936016-C1F3-43DD-B5FA-1F3B59FFCAE5}"/>
              </a:ext>
            </a:extLst>
          </p:cNvPr>
          <p:cNvSpPr/>
          <p:nvPr/>
        </p:nvSpPr>
        <p:spPr>
          <a:xfrm>
            <a:off x="3329673" y="2796212"/>
            <a:ext cx="1627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https://youtu.be/gWxRLA2BWkw</a:t>
            </a:r>
          </a:p>
        </p:txBody>
      </p:sp>
      <p:pic>
        <p:nvPicPr>
          <p:cNvPr id="22530" name="Picture 2" descr="Resultado de imagen para sophia robot">
            <a:extLst>
              <a:ext uri="{FF2B5EF4-FFF2-40B4-BE49-F238E27FC236}">
                <a16:creationId xmlns:a16="http://schemas.microsoft.com/office/drawing/2014/main" id="{0B15D69D-16AB-4F78-8453-E520561B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48283"/>
            <a:ext cx="2917248" cy="21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C43CEB-FA0A-4095-BEBF-9F6106E0778C}"/>
              </a:ext>
            </a:extLst>
          </p:cNvPr>
          <p:cNvSpPr/>
          <p:nvPr/>
        </p:nvSpPr>
        <p:spPr>
          <a:xfrm>
            <a:off x="4110907" y="5336211"/>
            <a:ext cx="1901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https://youtu.be/WFR3lOm_xhE</a:t>
            </a:r>
          </a:p>
        </p:txBody>
      </p:sp>
      <p:pic>
        <p:nvPicPr>
          <p:cNvPr id="22532" name="Picture 4" descr="Resultado de imagen para watson">
            <a:extLst>
              <a:ext uri="{FF2B5EF4-FFF2-40B4-BE49-F238E27FC236}">
                <a16:creationId xmlns:a16="http://schemas.microsoft.com/office/drawing/2014/main" id="{0643F0B0-186F-4A77-BDB3-77383C32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328099"/>
            <a:ext cx="2164235" cy="22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0AC5543-E723-4504-AA85-15B33D661853}"/>
              </a:ext>
            </a:extLst>
          </p:cNvPr>
          <p:cNvSpPr/>
          <p:nvPr/>
        </p:nvSpPr>
        <p:spPr>
          <a:xfrm>
            <a:off x="5480693" y="4653136"/>
            <a:ext cx="3637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https://youtu.be/5UBdrMTxsvs?t=40</a:t>
            </a:r>
          </a:p>
        </p:txBody>
      </p:sp>
      <p:pic>
        <p:nvPicPr>
          <p:cNvPr id="22534" name="Picture 6" descr="Resultado de imagen para driverless car">
            <a:extLst>
              <a:ext uri="{FF2B5EF4-FFF2-40B4-BE49-F238E27FC236}">
                <a16:creationId xmlns:a16="http://schemas.microsoft.com/office/drawing/2014/main" id="{8BE1D561-CED9-446F-985B-AAE6E489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65899"/>
            <a:ext cx="2627784" cy="175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436E87C8-0EE1-4BCB-9DB7-239344B093B2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ejemplos</a:t>
            </a:r>
          </a:p>
        </p:txBody>
      </p:sp>
      <p:pic>
        <p:nvPicPr>
          <p:cNvPr id="12" name="Picture 4" descr="Imagen relacionada">
            <a:extLst>
              <a:ext uri="{FF2B5EF4-FFF2-40B4-BE49-F238E27FC236}">
                <a16:creationId xmlns:a16="http://schemas.microsoft.com/office/drawing/2014/main" id="{9D1EE0DE-CE07-469F-B5FC-E82DAAAF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 imagen puede contener: texto">
            <a:extLst>
              <a:ext uri="{FF2B5EF4-FFF2-40B4-BE49-F238E27FC236}">
                <a16:creationId xmlns:a16="http://schemas.microsoft.com/office/drawing/2014/main" id="{CA16C502-0C11-4D9C-BFB7-026EBA6E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26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92F45E-4C37-457E-9C0A-49E96BC63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6B575A-A5FC-4EFF-B00F-F72F0DFD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16</a:t>
            </a:fld>
            <a:endParaRPr lang="es-CO"/>
          </a:p>
        </p:txBody>
      </p:sp>
      <p:pic>
        <p:nvPicPr>
          <p:cNvPr id="5" name="Picture 4" descr="Imagen relacionada">
            <a:extLst>
              <a:ext uri="{FF2B5EF4-FFF2-40B4-BE49-F238E27FC236}">
                <a16:creationId xmlns:a16="http://schemas.microsoft.com/office/drawing/2014/main" id="{BB51F2A4-8236-4CA2-AB29-17AF7AA6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 imagen puede contener: texto">
            <a:extLst>
              <a:ext uri="{FF2B5EF4-FFF2-40B4-BE49-F238E27FC236}">
                <a16:creationId xmlns:a16="http://schemas.microsoft.com/office/drawing/2014/main" id="{D2376B6C-4823-4E62-8900-CE75BC401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>
            <a:extLst>
              <a:ext uri="{FF2B5EF4-FFF2-40B4-BE49-F238E27FC236}">
                <a16:creationId xmlns:a16="http://schemas.microsoft.com/office/drawing/2014/main" id="{ACD72583-F3E5-4712-8314-45C7091AD3A5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TECNOLOGÍAS</a:t>
            </a:r>
          </a:p>
        </p:txBody>
      </p:sp>
      <p:pic>
        <p:nvPicPr>
          <p:cNvPr id="11270" name="Picture 6" descr="Resultado de imagen para data science technologies">
            <a:extLst>
              <a:ext uri="{FF2B5EF4-FFF2-40B4-BE49-F238E27FC236}">
                <a16:creationId xmlns:a16="http://schemas.microsoft.com/office/drawing/2014/main" id="{C36500FD-397F-479A-8402-5669FE7B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800355" cy="54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6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550029-77DA-4F5E-B61A-7F4360160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17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E058C8D-CD83-4369-84AC-F1201ECA1B66}"/>
              </a:ext>
            </a:extLst>
          </p:cNvPr>
          <p:cNvSpPr/>
          <p:nvPr/>
        </p:nvSpPr>
        <p:spPr>
          <a:xfrm>
            <a:off x="2698013" y="5879069"/>
            <a:ext cx="329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https://cloud.google.com/vision/</a:t>
            </a: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BF13B7AE-3DCE-4B1E-B065-225BB1BE583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TECNOLOGÍAS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497D51-B4B9-4CA9-8644-A77CDB25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56" y="1340768"/>
            <a:ext cx="7164288" cy="4379297"/>
          </a:xfrm>
          <a:prstGeom prst="rect">
            <a:avLst/>
          </a:prstGeom>
        </p:spPr>
      </p:pic>
      <p:pic>
        <p:nvPicPr>
          <p:cNvPr id="8" name="Picture 4" descr="Imagen relacionada">
            <a:extLst>
              <a:ext uri="{FF2B5EF4-FFF2-40B4-BE49-F238E27FC236}">
                <a16:creationId xmlns:a16="http://schemas.microsoft.com/office/drawing/2014/main" id="{BA28FF50-1B9E-4CD4-8CB7-DD87917C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a imagen puede contener: texto">
            <a:extLst>
              <a:ext uri="{FF2B5EF4-FFF2-40B4-BE49-F238E27FC236}">
                <a16:creationId xmlns:a16="http://schemas.microsoft.com/office/drawing/2014/main" id="{AE6D47CB-34AE-4E6A-A517-7F416780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139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78D5F-B53E-4D3D-A2E3-7B7B03B1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95FD83-E34F-4A58-9D83-07C11A16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69524E-C426-438D-96DE-EF992F5C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00" y="1449552"/>
            <a:ext cx="6768600" cy="4659591"/>
          </a:xfrm>
          <a:prstGeom prst="rect">
            <a:avLst/>
          </a:prstGeom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8068C51A-6272-4E46-8CCD-ABB88A81BF18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TECNOLOGÍAS</a:t>
            </a:r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21838EB9-1AB4-4097-B4B6-63B12712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imagen puede contener: texto">
            <a:extLst>
              <a:ext uri="{FF2B5EF4-FFF2-40B4-BE49-F238E27FC236}">
                <a16:creationId xmlns:a16="http://schemas.microsoft.com/office/drawing/2014/main" id="{4164AC6F-92AB-4CE3-9088-C6AF0B11E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721CD72-5946-4918-A08B-EC11BF845449}"/>
              </a:ext>
            </a:extLst>
          </p:cNvPr>
          <p:cNvSpPr/>
          <p:nvPr/>
        </p:nvSpPr>
        <p:spPr>
          <a:xfrm>
            <a:off x="2260895" y="618667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https://github.com/Azure/cortana-intelligence-customer360</a:t>
            </a:r>
          </a:p>
        </p:txBody>
      </p:sp>
    </p:spTree>
    <p:extLst>
      <p:ext uri="{BB962C8B-B14F-4D97-AF65-F5344CB8AC3E}">
        <p14:creationId xmlns:p14="http://schemas.microsoft.com/office/powerpoint/2010/main" val="328514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944BE9-6D65-4173-8B8C-797F0324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19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9EC31AF-6799-45DE-9592-E892E7158929}"/>
              </a:ext>
            </a:extLst>
          </p:cNvPr>
          <p:cNvSpPr/>
          <p:nvPr/>
        </p:nvSpPr>
        <p:spPr>
          <a:xfrm>
            <a:off x="2339752" y="58446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https://gallery.azure.ai/CustomModule/Discover-Association-Rules-1</a:t>
            </a:r>
          </a:p>
        </p:txBody>
      </p:sp>
      <p:pic>
        <p:nvPicPr>
          <p:cNvPr id="6" name="Picture 4" descr="Imagen relacionada">
            <a:extLst>
              <a:ext uri="{FF2B5EF4-FFF2-40B4-BE49-F238E27FC236}">
                <a16:creationId xmlns:a16="http://schemas.microsoft.com/office/drawing/2014/main" id="{8E9DBFD2-1688-4E0D-870D-9FBFDE59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 imagen puede contener: texto">
            <a:extLst>
              <a:ext uri="{FF2B5EF4-FFF2-40B4-BE49-F238E27FC236}">
                <a16:creationId xmlns:a16="http://schemas.microsoft.com/office/drawing/2014/main" id="{5F4BB1B9-85B4-42B1-B41D-48DB1E2D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24CFA1-299E-4936-9369-E266EB4D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268760"/>
            <a:ext cx="7884368" cy="4328112"/>
          </a:xfrm>
          <a:prstGeom prst="rect">
            <a:avLst/>
          </a:prstGeom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F7E69A1C-21D3-408E-B285-CC84FE586460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caso</a:t>
            </a:r>
          </a:p>
        </p:txBody>
      </p:sp>
    </p:spTree>
    <p:extLst>
      <p:ext uri="{BB962C8B-B14F-4D97-AF65-F5344CB8AC3E}">
        <p14:creationId xmlns:p14="http://schemas.microsoft.com/office/powerpoint/2010/main" val="167761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imagen puede contener: texto">
            <a:extLst>
              <a:ext uri="{FF2B5EF4-FFF2-40B4-BE49-F238E27FC236}">
                <a16:creationId xmlns:a16="http://schemas.microsoft.com/office/drawing/2014/main" id="{9B02A46B-EA98-4A92-ACD4-80A7467C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</a:t>
            </a:fld>
            <a:endParaRPr lang="es-CO"/>
          </a:p>
        </p:txBody>
      </p:sp>
      <p:pic>
        <p:nvPicPr>
          <p:cNvPr id="4098" name="Picture 2" descr="Resultado de imagen para hack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28" y="2246089"/>
            <a:ext cx="4120940" cy="273630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283968" y="1700808"/>
            <a:ext cx="4629441" cy="4547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3200" b="1" dirty="0"/>
              <a:t>¿Es posible garantizar el 100% de seguridad?</a:t>
            </a:r>
          </a:p>
          <a:p>
            <a:pPr marL="0" indent="0">
              <a:buNone/>
            </a:pPr>
            <a:r>
              <a:rPr lang="es-CO" sz="3200" b="1" dirty="0"/>
              <a:t>¿Es posible crear una solución determinista que me garantice el 100% de seguridad?</a:t>
            </a:r>
          </a:p>
          <a:p>
            <a:pPr marL="0" indent="0">
              <a:buNone/>
            </a:pPr>
            <a:r>
              <a:rPr lang="es-CO" sz="3200" b="1" dirty="0"/>
              <a:t>¿Es posible crear un sistema que prediga las acciones de los cibercriminales?</a:t>
            </a:r>
            <a:endParaRPr lang="es-CO" sz="3200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291832" y="1236867"/>
            <a:ext cx="4456631" cy="1296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97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9EB992-9F80-4867-8956-A073F463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20</a:t>
            </a:fld>
            <a:endParaRPr lang="es-CO"/>
          </a:p>
        </p:txBody>
      </p:sp>
      <p:pic>
        <p:nvPicPr>
          <p:cNvPr id="13314" name="Picture 2" descr="Resultado de imagen para scikit learn">
            <a:extLst>
              <a:ext uri="{FF2B5EF4-FFF2-40B4-BE49-F238E27FC236}">
                <a16:creationId xmlns:a16="http://schemas.microsoft.com/office/drawing/2014/main" id="{AAB4E43B-E059-412B-8249-A8238EB1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6" y="1412776"/>
            <a:ext cx="4359222" cy="155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r studio logo">
            <a:extLst>
              <a:ext uri="{FF2B5EF4-FFF2-40B4-BE49-F238E27FC236}">
                <a16:creationId xmlns:a16="http://schemas.microsoft.com/office/drawing/2014/main" id="{ABF4F26F-6BBD-4EF0-B75E-3C7098A0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34690"/>
            <a:ext cx="3799697" cy="133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9F44979C-1DF5-485D-B524-7F41F021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imagen puede contener: texto">
            <a:extLst>
              <a:ext uri="{FF2B5EF4-FFF2-40B4-BE49-F238E27FC236}">
                <a16:creationId xmlns:a16="http://schemas.microsoft.com/office/drawing/2014/main" id="{C41B5526-DA6B-45F0-B79B-13F017DB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Resultado de imagen para matlab logo">
            <a:extLst>
              <a:ext uri="{FF2B5EF4-FFF2-40B4-BE49-F238E27FC236}">
                <a16:creationId xmlns:a16="http://schemas.microsoft.com/office/drawing/2014/main" id="{83E68DBF-55E1-48C4-9FC3-61C1FFC1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97417"/>
            <a:ext cx="4536504" cy="171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sultado de imagen para knime logo">
            <a:extLst>
              <a:ext uri="{FF2B5EF4-FFF2-40B4-BE49-F238E27FC236}">
                <a16:creationId xmlns:a16="http://schemas.microsoft.com/office/drawing/2014/main" id="{8CDD4CBC-7EE1-41AF-800A-E833B8B7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860" y="3767298"/>
            <a:ext cx="4499992" cy="117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8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42B65-6F02-4FB5-A0D7-77E85039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05AE56-1F6C-4A92-AE5E-1878CAE38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2CE248-BA90-453E-B2AC-5DA316B0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4D9D93-DD50-4EC1-B01B-56772AC5C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20" y="368923"/>
            <a:ext cx="6507064" cy="55966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54F584-9666-43C5-9C78-B53822737695}"/>
              </a:ext>
            </a:extLst>
          </p:cNvPr>
          <p:cNvSpPr/>
          <p:nvPr/>
        </p:nvSpPr>
        <p:spPr>
          <a:xfrm>
            <a:off x="20153" y="596559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http://www.semana.com/tecnologia/articulo/muere-mujer-en-accidente-con-carro-autonomo-de-uber/560883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36FD5C-A1D4-4897-8EFF-493A85BA4FA2}"/>
              </a:ext>
            </a:extLst>
          </p:cNvPr>
          <p:cNvSpPr/>
          <p:nvPr/>
        </p:nvSpPr>
        <p:spPr>
          <a:xfrm>
            <a:off x="4536877" y="59363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https://www.technologyreview.com/s/610574/what-ubers-fatal-accident-could-mean-for-the-autonomous-car-industry/</a:t>
            </a:r>
          </a:p>
        </p:txBody>
      </p:sp>
    </p:spTree>
    <p:extLst>
      <p:ext uri="{BB962C8B-B14F-4D97-AF65-F5344CB8AC3E}">
        <p14:creationId xmlns:p14="http://schemas.microsoft.com/office/powerpoint/2010/main" val="411885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E48CD-28C5-4020-91B8-5B012DB9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CA8CEC-A134-45CF-A473-5A94AED6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22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CFB05C-7B40-4106-B556-AAFAD351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2784888" cy="551723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254A451-0727-4232-939C-DA7C3C7B8C12}"/>
              </a:ext>
            </a:extLst>
          </p:cNvPr>
          <p:cNvSpPr/>
          <p:nvPr/>
        </p:nvSpPr>
        <p:spPr>
          <a:xfrm>
            <a:off x="3707894" y="285759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https://www.technologyreview.es/s/10069/pautas-legales-para-juzgar-una-inteligencia-artificial-asesina</a:t>
            </a:r>
          </a:p>
        </p:txBody>
      </p:sp>
      <p:pic>
        <p:nvPicPr>
          <p:cNvPr id="8" name="Picture 2" descr="La imagen puede contener: texto">
            <a:extLst>
              <a:ext uri="{FF2B5EF4-FFF2-40B4-BE49-F238E27FC236}">
                <a16:creationId xmlns:a16="http://schemas.microsoft.com/office/drawing/2014/main" id="{E91D336F-1E32-45FB-B5F7-C5B441B9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47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C8D824-2B98-4883-88ED-7DE32BE8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23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88B4BB-4D2E-4444-B977-FEF57214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33788"/>
            <a:ext cx="3120250" cy="342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E2729E-DA51-4D18-B4C7-E48FFDB2B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492896"/>
            <a:ext cx="4447896" cy="2580767"/>
          </a:xfrm>
          <a:prstGeom prst="rect">
            <a:avLst/>
          </a:prstGeom>
        </p:spPr>
      </p:pic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Adversarial machine </a:t>
            </a:r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B57644F-D948-4D50-8E99-F6827F632EB5}"/>
              </a:ext>
            </a:extLst>
          </p:cNvPr>
          <p:cNvSpPr/>
          <p:nvPr/>
        </p:nvSpPr>
        <p:spPr>
          <a:xfrm>
            <a:off x="4077900" y="5086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/>
              <a:t>https://www.usenix.org/conference/enigma2017/conference-program/presentation/evans</a:t>
            </a:r>
            <a:endParaRPr lang="es-CO" sz="14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8F33365-9AE3-420D-9DD0-6809C9972CE9}"/>
              </a:ext>
            </a:extLst>
          </p:cNvPr>
          <p:cNvSpPr/>
          <p:nvPr/>
        </p:nvSpPr>
        <p:spPr>
          <a:xfrm>
            <a:off x="534637" y="5062788"/>
            <a:ext cx="3275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dirty="0"/>
              <a:t>https://blog.openai.com/adversarial-example-research/</a:t>
            </a:r>
          </a:p>
        </p:txBody>
      </p:sp>
      <p:pic>
        <p:nvPicPr>
          <p:cNvPr id="13" name="Picture 2" descr="La imagen puede contener: texto">
            <a:extLst>
              <a:ext uri="{FF2B5EF4-FFF2-40B4-BE49-F238E27FC236}">
                <a16:creationId xmlns:a16="http://schemas.microsoft.com/office/drawing/2014/main" id="{D0BC3B42-626B-4966-A6D6-E8E408267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C8D824-2B98-4883-88ED-7DE32BE8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24</a:t>
            </a:fld>
            <a:endParaRPr lang="es-CO"/>
          </a:p>
        </p:txBody>
      </p:sp>
      <p:pic>
        <p:nvPicPr>
          <p:cNvPr id="7" name="Picture 4" descr="Imagen relacionada">
            <a:extLst>
              <a:ext uri="{FF2B5EF4-FFF2-40B4-BE49-F238E27FC236}">
                <a16:creationId xmlns:a16="http://schemas.microsoft.com/office/drawing/2014/main" id="{575C7DD5-045D-4B36-B755-1AE9B4B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BD5C5DF0-BAB4-46FE-82D6-0243CAB9F8E4}"/>
              </a:ext>
            </a:extLst>
          </p:cNvPr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Adversarial machine </a:t>
            </a:r>
            <a:r>
              <a:rPr lang="es-CO" sz="4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28800"/>
            <a:ext cx="3974881" cy="376530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Rectángulo 2"/>
          <p:cNvSpPr/>
          <p:nvPr/>
        </p:nvSpPr>
        <p:spPr>
          <a:xfrm>
            <a:off x="611560" y="542746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https://arxiv.org/abs/1705.07535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28800"/>
            <a:ext cx="4400573" cy="2464321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716016" y="409312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https://www.blackhat.com/docs/us-17/thursday/us-17-Anderson-Bot-Vs-Bot-Evading-Machine-Learning-Malware-Detection.pdf</a:t>
            </a:r>
          </a:p>
        </p:txBody>
      </p:sp>
      <p:pic>
        <p:nvPicPr>
          <p:cNvPr id="10" name="Picture 2" descr="La imagen puede contener: texto">
            <a:extLst>
              <a:ext uri="{FF2B5EF4-FFF2-40B4-BE49-F238E27FC236}">
                <a16:creationId xmlns:a16="http://schemas.microsoft.com/office/drawing/2014/main" id="{FB9304FE-ADAD-44AF-8381-A3221239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5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3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340768"/>
            <a:ext cx="4002830" cy="30548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978" y="3766642"/>
            <a:ext cx="3893527" cy="2845754"/>
          </a:xfrm>
          <a:prstGeom prst="rect">
            <a:avLst/>
          </a:prstGeom>
        </p:spPr>
      </p:pic>
      <p:pic>
        <p:nvPicPr>
          <p:cNvPr id="10" name="Picture 2" descr="Resultado de imagen para stux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959" y="3528578"/>
            <a:ext cx="3380510" cy="11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014" y="4310044"/>
            <a:ext cx="3406540" cy="243679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092" y="4855386"/>
            <a:ext cx="3681875" cy="1911669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</a:p>
        </p:txBody>
      </p:sp>
      <p:pic>
        <p:nvPicPr>
          <p:cNvPr id="12" name="Picture 4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3126" y="1892500"/>
            <a:ext cx="3185699" cy="304849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680" y="1066336"/>
            <a:ext cx="2270042" cy="2617845"/>
          </a:xfrm>
          <a:prstGeom prst="rect">
            <a:avLst/>
          </a:prstGeom>
        </p:spPr>
      </p:pic>
      <p:pic>
        <p:nvPicPr>
          <p:cNvPr id="3078" name="Picture 6" descr="Resultado de imagen para wannacr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30" y="1853149"/>
            <a:ext cx="2462198" cy="184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evil Maskelyne – doing it for the lulz? 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416" y="3039392"/>
            <a:ext cx="28575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a imagen puede contener: texto">
            <a:extLst>
              <a:ext uri="{FF2B5EF4-FFF2-40B4-BE49-F238E27FC236}">
                <a16:creationId xmlns:a16="http://schemas.microsoft.com/office/drawing/2014/main" id="{99236575-2AAE-43DE-91FD-A751ACE1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82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4</a:t>
            </a:fld>
            <a:endParaRPr lang="es-CO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283968" y="1700808"/>
            <a:ext cx="4629441" cy="45475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3200" b="1" dirty="0"/>
              <a:t>¿Es posible garantizar el 100% de seguridad?</a:t>
            </a:r>
          </a:p>
          <a:p>
            <a:pPr marL="0" indent="0">
              <a:buNone/>
            </a:pPr>
            <a:r>
              <a:rPr lang="es-CO" sz="3200" b="1" dirty="0"/>
              <a:t>¿Es posible crear una solución determinista que me garantice el 100% de seguridad?</a:t>
            </a:r>
          </a:p>
          <a:p>
            <a:pPr marL="0" indent="0">
              <a:buNone/>
            </a:pPr>
            <a:r>
              <a:rPr lang="es-CO" sz="3200" b="1" dirty="0"/>
              <a:t>¿Es posible crear un sistema que prediga las acciones de los cibercriminales?</a:t>
            </a:r>
            <a:endParaRPr lang="es-CO" sz="3200" dirty="0"/>
          </a:p>
        </p:txBody>
      </p:sp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</a:p>
        </p:txBody>
      </p:sp>
      <p:pic>
        <p:nvPicPr>
          <p:cNvPr id="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283968" y="2420714"/>
            <a:ext cx="4456631" cy="2160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0" name="Picture 2" descr="Resultado de imagen para robot pastort futura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3610682" cy="271202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a imagen puede contener: texto">
            <a:extLst>
              <a:ext uri="{FF2B5EF4-FFF2-40B4-BE49-F238E27FC236}">
                <a16:creationId xmlns:a16="http://schemas.microsoft.com/office/drawing/2014/main" id="{434F6552-7C43-4D56-9E0C-9C374043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5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5</a:t>
            </a:fld>
            <a:endParaRPr lang="es-CO"/>
          </a:p>
        </p:txBody>
      </p:sp>
      <p:pic>
        <p:nvPicPr>
          <p:cNvPr id="5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7624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</a:p>
        </p:txBody>
      </p:sp>
      <p:pic>
        <p:nvPicPr>
          <p:cNvPr id="1026" name="Picture 2" descr="Resultado de imagen para mr robot s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89296"/>
            <a:ext cx="3116905" cy="415587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355976" y="1337886"/>
            <a:ext cx="4629441" cy="5521009"/>
          </a:xfrm>
        </p:spPr>
        <p:txBody>
          <a:bodyPr>
            <a:normAutofit lnSpcReduction="10000"/>
          </a:bodyPr>
          <a:lstStyle/>
          <a:p>
            <a:r>
              <a:rPr lang="es-CO" sz="2800" b="1" dirty="0"/>
              <a:t>Ataques informáticos no registrados o estudiados.</a:t>
            </a:r>
          </a:p>
          <a:p>
            <a:r>
              <a:rPr lang="es-CO" sz="2800" b="1" dirty="0"/>
              <a:t>Malas practicas en seguridad para el desarrollo de software y hardware. </a:t>
            </a:r>
          </a:p>
          <a:p>
            <a:r>
              <a:rPr lang="es-CO" sz="2800" b="1" dirty="0"/>
              <a:t>Vulnerabilidades en los sistemas.</a:t>
            </a:r>
          </a:p>
          <a:p>
            <a:r>
              <a:rPr lang="es-CO" sz="2800" b="1" dirty="0"/>
              <a:t>Nuevas tecnologías.</a:t>
            </a:r>
          </a:p>
          <a:p>
            <a:r>
              <a:rPr lang="es-CO" sz="2800" b="1" dirty="0"/>
              <a:t>Los </a:t>
            </a:r>
            <a:r>
              <a:rPr lang="es-CO" sz="2800" b="1" i="1" dirty="0" err="1"/>
              <a:t>insiders</a:t>
            </a:r>
            <a:r>
              <a:rPr lang="es-CO" sz="2800" b="1" dirty="0"/>
              <a:t>. </a:t>
            </a:r>
          </a:p>
          <a:p>
            <a:r>
              <a:rPr lang="es-CO" sz="2800" b="1" dirty="0"/>
              <a:t>Requerimientos no funcionales.</a:t>
            </a:r>
          </a:p>
          <a:p>
            <a:endParaRPr lang="es-CO" sz="2800" b="1" dirty="0"/>
          </a:p>
          <a:p>
            <a:pPr marL="0" indent="0">
              <a:buNone/>
            </a:pPr>
            <a:endParaRPr lang="es-CO" sz="2800" dirty="0"/>
          </a:p>
        </p:txBody>
      </p:sp>
      <p:pic>
        <p:nvPicPr>
          <p:cNvPr id="10" name="Picture 2" descr="La imagen puede contener: texto">
            <a:extLst>
              <a:ext uri="{FF2B5EF4-FFF2-40B4-BE49-F238E27FC236}">
                <a16:creationId xmlns:a16="http://schemas.microsoft.com/office/drawing/2014/main" id="{D3AB2D2C-4492-41CB-8CFC-93598828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0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918660"/>
            <a:ext cx="7772400" cy="3649133"/>
          </a:xfrm>
        </p:spPr>
        <p:txBody>
          <a:bodyPr>
            <a:normAutofit/>
          </a:bodyPr>
          <a:lstStyle/>
          <a:p>
            <a:pPr algn="just"/>
            <a:r>
              <a:rPr lang="es-CO" sz="3200" b="1" dirty="0"/>
              <a:t>Sistemas basados en firmas.</a:t>
            </a:r>
          </a:p>
          <a:p>
            <a:pPr algn="just"/>
            <a:r>
              <a:rPr lang="es-CO" sz="3200" b="1" dirty="0"/>
              <a:t>Sistemas basados en anomalías.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6</a:t>
            </a:fld>
            <a:endParaRPr lang="es-CO"/>
          </a:p>
        </p:txBody>
      </p:sp>
      <p:pic>
        <p:nvPicPr>
          <p:cNvPr id="2052" name="Picture 4" descr="Resultado de imagen para cyber security wo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54" y="4069456"/>
            <a:ext cx="4754091" cy="267518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2" descr="La imagen puede contener: texto">
            <a:extLst>
              <a:ext uri="{FF2B5EF4-FFF2-40B4-BE49-F238E27FC236}">
                <a16:creationId xmlns:a16="http://schemas.microsoft.com/office/drawing/2014/main" id="{869D1637-DDCF-43CF-8A0F-2F48517D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7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7</a:t>
            </a:fld>
            <a:endParaRPr lang="es-CO"/>
          </a:p>
        </p:txBody>
      </p:sp>
      <p:pic>
        <p:nvPicPr>
          <p:cNvPr id="5" name="Picture 2" descr="Resultado de imagen para base de datos av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74276"/>
            <a:ext cx="4752528" cy="380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64109"/>
            <a:ext cx="3818095" cy="51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</a:p>
        </p:txBody>
      </p:sp>
      <p:pic>
        <p:nvPicPr>
          <p:cNvPr id="10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a imagen puede contener: texto">
            <a:extLst>
              <a:ext uri="{FF2B5EF4-FFF2-40B4-BE49-F238E27FC236}">
                <a16:creationId xmlns:a16="http://schemas.microsoft.com/office/drawing/2014/main" id="{0B2AE415-771C-4C69-8E75-3FD9BDBB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385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918660"/>
            <a:ext cx="7772400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3200" b="1" dirty="0"/>
              <a:t>El software convencional de seguridad requiere en su proceso de identificación, de un esfuerzo humano que implica tiempo y recursos.</a:t>
            </a:r>
          </a:p>
          <a:p>
            <a:pPr marL="0" indent="0" algn="just"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8</a:t>
            </a:fld>
            <a:endParaRPr lang="es-CO"/>
          </a:p>
        </p:txBody>
      </p:sp>
      <p:pic>
        <p:nvPicPr>
          <p:cNvPr id="2052" name="Picture 4" descr="Resultado de imagen para cyber security wo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54" y="4069456"/>
            <a:ext cx="4754091" cy="267518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  <a:endParaRPr lang="es-CO" sz="4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2" descr="La imagen puede contener: texto">
            <a:extLst>
              <a:ext uri="{FF2B5EF4-FFF2-40B4-BE49-F238E27FC236}">
                <a16:creationId xmlns:a16="http://schemas.microsoft.com/office/drawing/2014/main" id="{C9E343CE-EBB6-4205-9168-C05D8F33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9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476672"/>
            <a:ext cx="7772400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O" sz="2800" b="1" dirty="0"/>
              <a:t>Uno de los caminos más prometedores es la aplicación de algoritmos de </a:t>
            </a:r>
            <a:r>
              <a:rPr lang="es-CO" sz="2800" b="1" i="1" dirty="0"/>
              <a:t>machine </a:t>
            </a:r>
            <a:r>
              <a:rPr lang="es-CO" sz="2800" b="1" i="1" dirty="0" err="1"/>
              <a:t>learning</a:t>
            </a:r>
            <a:r>
              <a:rPr lang="es-CO" sz="2800" b="1" dirty="0"/>
              <a:t> que permita ser más eficiente la labor de identificación de nuevas amenazas [3].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BFE73-8E96-4A5B-8D91-0F7F08A77A42}" type="slidenum">
              <a:rPr lang="es-CO" smtClean="0"/>
              <a:pPr/>
              <a:t>9</a:t>
            </a:fld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539552" y="4300940"/>
            <a:ext cx="3754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CO" sz="2800" b="1" dirty="0"/>
              <a:t>Exploratorio (examinar datos sin hipótesis previa)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88024" y="4279077"/>
            <a:ext cx="3898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s-CO" sz="2800" b="1" dirty="0"/>
              <a:t>Confirmatorio (examinar datos con una hipótesis previa)</a:t>
            </a:r>
          </a:p>
        </p:txBody>
      </p:sp>
      <p:cxnSp>
        <p:nvCxnSpPr>
          <p:cNvPr id="12" name="Conector recto de flecha 11"/>
          <p:cNvCxnSpPr/>
          <p:nvPr/>
        </p:nvCxnSpPr>
        <p:spPr>
          <a:xfrm flipH="1">
            <a:off x="3131840" y="3414981"/>
            <a:ext cx="792088" cy="864096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5148064" y="3464882"/>
            <a:ext cx="864096" cy="836058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1 Título"/>
          <p:cNvSpPr txBox="1">
            <a:spLocks/>
          </p:cNvSpPr>
          <p:nvPr/>
        </p:nvSpPr>
        <p:spPr>
          <a:xfrm>
            <a:off x="0" y="7624"/>
            <a:ext cx="91440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O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Ciberseguridad</a:t>
            </a:r>
          </a:p>
        </p:txBody>
      </p:sp>
      <p:pic>
        <p:nvPicPr>
          <p:cNvPr id="11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92515"/>
            <a:ext cx="1619672" cy="66638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a imagen puede contener: texto">
            <a:extLst>
              <a:ext uri="{FF2B5EF4-FFF2-40B4-BE49-F238E27FC236}">
                <a16:creationId xmlns:a16="http://schemas.microsoft.com/office/drawing/2014/main" id="{58E034C2-5519-4C70-9A4C-878CA155E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44495"/>
            <a:ext cx="91439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6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6863</TotalTime>
  <Words>571</Words>
  <Application>Microsoft Office PowerPoint</Application>
  <PresentationFormat>Presentación en pantalla (4:3)</PresentationFormat>
  <Paragraphs>102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Microsoft YaHei</vt:lpstr>
      <vt:lpstr>Arial</vt:lpstr>
      <vt:lpstr>Calibri</vt:lpstr>
      <vt:lpstr>Calibri Light</vt:lpstr>
      <vt:lpstr>Celestial</vt:lpstr>
      <vt:lpstr>Presentación de PowerPoint</vt:lpstr>
      <vt:lpstr>Ciberseguridad</vt:lpstr>
      <vt:lpstr>Presentación de PowerPoint</vt:lpstr>
      <vt:lpstr>Ciberseguridad</vt:lpstr>
      <vt:lpstr>Ciberseguridad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Viejosata</dc:creator>
  <cp:lastModifiedBy>Christian Urcuqui</cp:lastModifiedBy>
  <cp:revision>512</cp:revision>
  <dcterms:created xsi:type="dcterms:W3CDTF">2011-10-12T03:31:43Z</dcterms:created>
  <dcterms:modified xsi:type="dcterms:W3CDTF">2018-03-20T04:16:26Z</dcterms:modified>
</cp:coreProperties>
</file>